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sldIdLst>
    <p:sldId id="1370" r:id="rId2"/>
    <p:sldId id="262" r:id="rId3"/>
    <p:sldId id="1372" r:id="rId4"/>
    <p:sldId id="1373" r:id="rId5"/>
    <p:sldId id="1374" r:id="rId6"/>
    <p:sldId id="1375" r:id="rId7"/>
    <p:sldId id="1376" r:id="rId8"/>
    <p:sldId id="1379" r:id="rId9"/>
    <p:sldId id="1377" r:id="rId10"/>
    <p:sldId id="1378" r:id="rId11"/>
    <p:sldId id="1380" r:id="rId12"/>
    <p:sldId id="1381" r:id="rId13"/>
    <p:sldId id="1382" r:id="rId14"/>
    <p:sldId id="1383" r:id="rId15"/>
    <p:sldId id="1385" r:id="rId16"/>
    <p:sldId id="1333" r:id="rId17"/>
    <p:sldId id="1334" r:id="rId18"/>
    <p:sldId id="1386" r:id="rId19"/>
    <p:sldId id="1387" r:id="rId20"/>
    <p:sldId id="1371" r:id="rId21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83741" autoAdjust="0"/>
  </p:normalViewPr>
  <p:slideViewPr>
    <p:cSldViewPr>
      <p:cViewPr varScale="1">
        <p:scale>
          <a:sx n="96" d="100"/>
          <a:sy n="96" d="100"/>
        </p:scale>
        <p:origin x="1392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32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CMSC 449</a:t>
            </a:r>
            <a:br>
              <a:rPr lang="en-US" dirty="0"/>
            </a:br>
            <a:r>
              <a:rPr lang="en-US" dirty="0"/>
              <a:t>Malware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16</a:t>
            </a:r>
          </a:p>
          <a:p>
            <a:r>
              <a:rPr lang="en-US" dirty="0"/>
              <a:t>Anti-Disassembly</a:t>
            </a:r>
          </a:p>
        </p:txBody>
      </p:sp>
    </p:spTree>
    <p:extLst>
      <p:ext uri="{BB962C8B-B14F-4D97-AF65-F5344CB8AC3E}">
        <p14:creationId xmlns:p14="http://schemas.microsoft.com/office/powerpoint/2010/main" val="193828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D3FEC8-178F-3EF3-5B40-C14E9C58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 with a Constant Condition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E62E95-9981-BFDE-9656-B080BE296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47800"/>
            <a:ext cx="10851626" cy="43282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7A01113-8C54-F0D7-C8C4-90F90C18A86B}"/>
              </a:ext>
            </a:extLst>
          </p:cNvPr>
          <p:cNvSpPr txBox="1"/>
          <p:nvPr/>
        </p:nvSpPr>
        <p:spPr>
          <a:xfrm>
            <a:off x="381000" y="6395520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Source</a:t>
            </a:r>
            <a:r>
              <a:rPr lang="en-US" dirty="0"/>
              <a:t>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455451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094C25-27EB-3F80-BB78-82753473E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 with a Constant Condition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F1190A-5431-CC86-ED0D-02D2F2CEF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226" y="1651001"/>
            <a:ext cx="11483547" cy="38116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574205-0DB3-96DE-33B6-AB782E95861B}"/>
              </a:ext>
            </a:extLst>
          </p:cNvPr>
          <p:cNvSpPr txBox="1"/>
          <p:nvPr/>
        </p:nvSpPr>
        <p:spPr>
          <a:xfrm>
            <a:off x="381000" y="6395520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Source</a:t>
            </a:r>
            <a:r>
              <a:rPr lang="en-US" dirty="0"/>
              <a:t>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601861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D79B67-0EBA-2BF2-5058-7E58CD5BC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Cases where it’s impossible to “fix” a disassembly view</a:t>
            </a:r>
            <a:br>
              <a:rPr lang="en-US" dirty="0"/>
            </a:br>
            <a:endParaRPr lang="en-US" dirty="0"/>
          </a:p>
          <a:p>
            <a:r>
              <a:rPr lang="en-US" dirty="0"/>
              <a:t>Bytes may be part of two different instructions at the same time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5A5943-E10E-3B05-BB56-7967CBCE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Impossible Disassembly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CE6910-DE11-5486-23DF-F8DADE4C6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525" y="3124200"/>
            <a:ext cx="5064162" cy="27595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861F4A-9EAE-87BC-2542-BDB8E3F11B3A}"/>
              </a:ext>
            </a:extLst>
          </p:cNvPr>
          <p:cNvSpPr txBox="1"/>
          <p:nvPr/>
        </p:nvSpPr>
        <p:spPr>
          <a:xfrm>
            <a:off x="381000" y="6395520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68421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22630A-8F1E-0184-6355-93B614B5A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 “Impossible Disassembly”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73DB7-4F26-6435-84DB-089AAD46023B}"/>
              </a:ext>
            </a:extLst>
          </p:cNvPr>
          <p:cNvSpPr txBox="1"/>
          <p:nvPr/>
        </p:nvSpPr>
        <p:spPr>
          <a:xfrm>
            <a:off x="381000" y="6395520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PMA Chapter 15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9526E05-57C1-B9B5-4EEC-3B7E53D58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39949"/>
            <a:ext cx="11099069" cy="2141651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8E6506B-32B0-5F3F-03BE-E5E3CEBB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/>
          <a:p>
            <a:r>
              <a:rPr lang="en-US" dirty="0"/>
              <a:t>This example has bytes that are part of multiple instructions, and a byte that is data</a:t>
            </a:r>
          </a:p>
        </p:txBody>
      </p:sp>
    </p:spTree>
    <p:extLst>
      <p:ext uri="{BB962C8B-B14F-4D97-AF65-F5344CB8AC3E}">
        <p14:creationId xmlns:p14="http://schemas.microsoft.com/office/powerpoint/2010/main" val="2116147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9766302-5696-0C38-F951-A174772EE3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3457" y="1371600"/>
            <a:ext cx="10705085" cy="4675981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522630A-8F1E-0184-6355-93B614B5A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 “Impossible Disassembly”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673DB7-4F26-6435-84DB-089AAD46023B}"/>
              </a:ext>
            </a:extLst>
          </p:cNvPr>
          <p:cNvSpPr txBox="1"/>
          <p:nvPr/>
        </p:nvSpPr>
        <p:spPr>
          <a:xfrm>
            <a:off x="381000" y="6395520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2067677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D79B67-0EBA-2BF2-5058-7E58CD5BC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Flow-control disassemblers need to know branching destinations if a jump or call is made</a:t>
            </a:r>
            <a:br>
              <a:rPr lang="en-US" dirty="0"/>
            </a:br>
            <a:endParaRPr lang="en-US" dirty="0"/>
          </a:p>
          <a:p>
            <a:r>
              <a:rPr lang="en-US" dirty="0"/>
              <a:t>Programs don’t necessarily need to compute these destinations until runtime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Many techniques for obscuring destinations of jumps and calls</a:t>
            </a:r>
          </a:p>
          <a:p>
            <a:r>
              <a:rPr lang="en-US" dirty="0"/>
              <a:t>Can also abuse the RET instruction, which is another way to branch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D5A5943-E10E-3B05-BB56-7967CBCEF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Obscuring Flow Control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861F4A-9EAE-87BC-2542-BDB8E3F11B3A}"/>
              </a:ext>
            </a:extLst>
          </p:cNvPr>
          <p:cNvSpPr txBox="1"/>
          <p:nvPr/>
        </p:nvSpPr>
        <p:spPr>
          <a:xfrm>
            <a:off x="381000" y="6395520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1603962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in Assembly Language -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CALL </a:t>
            </a:r>
            <a:r>
              <a:rPr lang="en-US" dirty="0"/>
              <a:t>actually do?</a:t>
            </a:r>
            <a:br>
              <a:rPr lang="en-US" dirty="0"/>
            </a:br>
            <a:endParaRPr lang="en-US" dirty="0"/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CALL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 &amp;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nextInstruction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 ESP, 4</a:t>
            </a:r>
          </a:p>
          <a:p>
            <a:pPr lvl="2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 [ESP], &amp;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nextInstruction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JMP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90361" y="4409539"/>
            <a:ext cx="4876800" cy="830997"/>
          </a:xfrm>
          <a:prstGeom prst="rect">
            <a:avLst/>
          </a:prstGeom>
          <a:solidFill>
            <a:srgbClr val="EEECE1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2400" kern="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Have EIP jump to where the function you’re calling resides in memory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urier New" panose="02070309020205020404" pitchFamily="49" charset="0"/>
            </a:endParaRPr>
          </a:p>
        </p:txBody>
      </p:sp>
      <p:cxnSp>
        <p:nvCxnSpPr>
          <p:cNvPr id="5" name="Straight Arrow Connector 4"/>
          <p:cNvCxnSpPr>
            <a:cxnSpLocks/>
            <a:endCxn id="7" idx="1"/>
          </p:cNvCxnSpPr>
          <p:nvPr/>
        </p:nvCxnSpPr>
        <p:spPr>
          <a:xfrm flipV="1">
            <a:off x="5867400" y="3070830"/>
            <a:ext cx="1600200" cy="37584"/>
          </a:xfrm>
          <a:prstGeom prst="straightConnector1">
            <a:avLst/>
          </a:prstGeom>
          <a:noFill/>
          <a:ln w="57150" cap="flat" cmpd="sng" algn="ctr">
            <a:solidFill>
              <a:srgbClr val="0070C0"/>
            </a:solidFill>
            <a:prstDash val="soli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467600" y="2286000"/>
            <a:ext cx="4099561" cy="1569660"/>
          </a:xfrm>
          <a:prstGeom prst="rect">
            <a:avLst/>
          </a:prstGeom>
          <a:solidFill>
            <a:srgbClr val="EEECE1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Push the address in memory you’ll want to return to</a:t>
            </a:r>
            <a:br>
              <a:rPr lang="en-US" sz="2400" kern="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</a:br>
            <a:r>
              <a:rPr lang="en-US" sz="2400" kern="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(</a:t>
            </a:r>
            <a:r>
              <a:rPr lang="en-US" sz="2400" i="1" kern="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i.e.</a:t>
            </a:r>
            <a:r>
              <a:rPr lang="en-US" sz="2400" kern="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, where the next instruction is stored)</a:t>
            </a:r>
            <a:endParaRPr lang="en-US" sz="2400" b="1" kern="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>
            <a:cxnSpLocks/>
            <a:endCxn id="4" idx="1"/>
          </p:cNvCxnSpPr>
          <p:nvPr/>
        </p:nvCxnSpPr>
        <p:spPr>
          <a:xfrm>
            <a:off x="3581400" y="4572000"/>
            <a:ext cx="3108961" cy="253038"/>
          </a:xfrm>
          <a:prstGeom prst="straightConnector1">
            <a:avLst/>
          </a:prstGeom>
          <a:noFill/>
          <a:ln w="57150" cap="flat" cmpd="sng" algn="ctr">
            <a:solidFill>
              <a:srgbClr val="0070C0"/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86160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 in Assembly Language -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RET </a:t>
            </a:r>
            <a:r>
              <a:rPr lang="en-US" dirty="0"/>
              <a:t>actually do?</a:t>
            </a:r>
          </a:p>
          <a:p>
            <a:endParaRPr lang="en-US" dirty="0"/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lvl="1"/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POP EIP</a:t>
            </a:r>
          </a:p>
          <a:p>
            <a:pPr lvl="1"/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Trusting that whatever’s at the top </a:t>
            </a:r>
            <a:br>
              <a:rPr lang="en-US" dirty="0"/>
            </a:br>
            <a:r>
              <a:rPr lang="en-US" dirty="0"/>
              <a:t>of the stack is the return address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2895600" y="2985015"/>
            <a:ext cx="4130040" cy="215385"/>
          </a:xfrm>
          <a:prstGeom prst="straightConnector1">
            <a:avLst/>
          </a:prstGeom>
          <a:noFill/>
          <a:ln w="57150" cap="flat" cmpd="sng" algn="ctr">
            <a:solidFill>
              <a:srgbClr val="0070C0"/>
            </a:solidFill>
            <a:prstDash val="soli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025640" y="2569517"/>
            <a:ext cx="4343400" cy="830997"/>
          </a:xfrm>
          <a:prstGeom prst="rect">
            <a:avLst/>
          </a:prstGeom>
          <a:solidFill>
            <a:srgbClr val="EEECE1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Pop the return address we previously stored back into EIP</a:t>
            </a:r>
          </a:p>
        </p:txBody>
      </p:sp>
    </p:spTree>
    <p:extLst>
      <p:ext uri="{BB962C8B-B14F-4D97-AF65-F5344CB8AC3E}">
        <p14:creationId xmlns:p14="http://schemas.microsoft.com/office/powerpoint/2010/main" val="328318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DB0491-9EC4-92BB-E535-4374F8563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used as a sneaky way to branch to other locations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Doesn’t need to be used to end a function</a:t>
            </a:r>
          </a:p>
          <a:p>
            <a:endParaRPr lang="en-US" dirty="0"/>
          </a:p>
          <a:p>
            <a:r>
              <a:rPr lang="en-US" dirty="0"/>
              <a:t>Push some address onto the stack, then call RET</a:t>
            </a:r>
          </a:p>
          <a:p>
            <a:pPr lvl="1"/>
            <a:r>
              <a:rPr lang="en-US" dirty="0"/>
              <a:t>This is equivalent to jumping to that address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C6BEA2-A0ED-65C5-887A-14EAFF310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Abusing the RET Instruction</a:t>
            </a:r>
          </a:p>
        </p:txBody>
      </p:sp>
    </p:spTree>
    <p:extLst>
      <p:ext uri="{BB962C8B-B14F-4D97-AF65-F5344CB8AC3E}">
        <p14:creationId xmlns:p14="http://schemas.microsoft.com/office/powerpoint/2010/main" val="4011353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A9C133-1A8A-006D-E6C9-7644F1E88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Abusing the RET Instruction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BCDAD6E-D27E-284B-AC78-D431A9BA2CD9}"/>
              </a:ext>
            </a:extLst>
          </p:cNvPr>
          <p:cNvGrpSpPr/>
          <p:nvPr/>
        </p:nvGrpSpPr>
        <p:grpSpPr>
          <a:xfrm>
            <a:off x="1447799" y="1066800"/>
            <a:ext cx="8722257" cy="5181600"/>
            <a:chOff x="1447799" y="1143000"/>
            <a:chExt cx="8722257" cy="51816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8B123E7-AD3E-8599-2D14-A9EC801BDE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7799" y="1143000"/>
              <a:ext cx="8722257" cy="312420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E6305D3-94F5-3CBF-629B-8AD88F3EA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4000" y="3984348"/>
              <a:ext cx="8610600" cy="2340252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92AE41C-2D09-F1A7-A8B3-45AF4649C1AB}"/>
              </a:ext>
            </a:extLst>
          </p:cNvPr>
          <p:cNvSpPr txBox="1"/>
          <p:nvPr/>
        </p:nvSpPr>
        <p:spPr>
          <a:xfrm>
            <a:off x="381000" y="6395520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118647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authors don’t want you to understand how their malware works</a:t>
            </a:r>
            <a:br>
              <a:rPr lang="en-US" dirty="0"/>
            </a:br>
            <a:endParaRPr lang="en-US" dirty="0"/>
          </a:p>
          <a:p>
            <a:r>
              <a:rPr lang="en-US" dirty="0"/>
              <a:t>We’ve discussed other anti-analysis techniques such as:</a:t>
            </a:r>
          </a:p>
          <a:p>
            <a:pPr lvl="1"/>
            <a:r>
              <a:rPr lang="en-US" dirty="0"/>
              <a:t>Obfuscating strings</a:t>
            </a:r>
          </a:p>
          <a:p>
            <a:pPr lvl="1"/>
            <a:r>
              <a:rPr lang="en-US" dirty="0"/>
              <a:t>Packing</a:t>
            </a:r>
          </a:p>
          <a:p>
            <a:pPr lvl="1"/>
            <a:r>
              <a:rPr lang="en-US" dirty="0"/>
              <a:t>Runtime linking</a:t>
            </a:r>
          </a:p>
          <a:p>
            <a:pPr lvl="1"/>
            <a:r>
              <a:rPr lang="en-US" dirty="0"/>
              <a:t>Anti-VM and Anti-sandbox checks</a:t>
            </a:r>
          </a:p>
          <a:p>
            <a:pPr lvl="1"/>
            <a:r>
              <a:rPr lang="en-US" dirty="0"/>
              <a:t>Anti-debugging timing checks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Anti-Analysis Review</a:t>
            </a:r>
          </a:p>
        </p:txBody>
      </p:sp>
    </p:spTree>
    <p:extLst>
      <p:ext uri="{BB962C8B-B14F-4D97-AF65-F5344CB8AC3E}">
        <p14:creationId xmlns:p14="http://schemas.microsoft.com/office/powerpoint/2010/main" val="4109147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D31F3-C35E-EC7D-CCAD-43C8E048B2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Anti-Disassembly Example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67A36A-8B6E-F71A-0C21-7476D297A1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Lab 15-01.exe</a:t>
            </a:r>
          </a:p>
        </p:txBody>
      </p:sp>
    </p:spTree>
    <p:extLst>
      <p:ext uri="{BB962C8B-B14F-4D97-AF65-F5344CB8AC3E}">
        <p14:creationId xmlns:p14="http://schemas.microsoft.com/office/powerpoint/2010/main" val="263209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Disassembling an executable file is not an easy task</a:t>
            </a:r>
          </a:p>
          <a:p>
            <a:pPr lvl="1"/>
            <a:r>
              <a:rPr lang="en-US" dirty="0"/>
              <a:t>Need to tell the difference between code and data</a:t>
            </a:r>
          </a:p>
          <a:p>
            <a:pPr lvl="1"/>
            <a:r>
              <a:rPr lang="en-US" dirty="0"/>
              <a:t>Need to know boundaries between opcodes </a:t>
            </a:r>
          </a:p>
          <a:p>
            <a:endParaRPr lang="en-US" b="1" dirty="0"/>
          </a:p>
          <a:p>
            <a:r>
              <a:rPr lang="en-US" b="1" dirty="0"/>
              <a:t>Anti-disassembly</a:t>
            </a:r>
            <a:r>
              <a:rPr lang="en-US" dirty="0"/>
              <a:t> – Adding specially crafted code to a program which can cause a disassembler to produce incorrect or misleading results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Anti-Disassembly</a:t>
            </a:r>
          </a:p>
        </p:txBody>
      </p:sp>
    </p:spTree>
    <p:extLst>
      <p:ext uri="{BB962C8B-B14F-4D97-AF65-F5344CB8AC3E}">
        <p14:creationId xmlns:p14="http://schemas.microsoft.com/office/powerpoint/2010/main" val="2282018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A9DCD8-D490-2562-6184-164CFD2AF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Simplest disassembly method</a:t>
            </a:r>
          </a:p>
          <a:p>
            <a:pPr lvl="1"/>
            <a:r>
              <a:rPr lang="en-US" dirty="0"/>
              <a:t>Assumes everything is instructions packed neatly together</a:t>
            </a:r>
            <a:br>
              <a:rPr lang="en-US" dirty="0"/>
            </a:br>
            <a:endParaRPr lang="en-US" dirty="0"/>
          </a:p>
          <a:p>
            <a:r>
              <a:rPr lang="en-US" dirty="0"/>
              <a:t>Disassemble the instruction at the entry point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Use the size of the disassembled instruction to figure out where to start disassembling next</a:t>
            </a:r>
            <a:br>
              <a:rPr lang="en-US" dirty="0"/>
            </a:br>
            <a:endParaRPr lang="en-US" dirty="0"/>
          </a:p>
          <a:p>
            <a:r>
              <a:rPr lang="en-US" dirty="0"/>
              <a:t>Mostly works fine, but can produce errors even on non-malicious binaries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A574FE-598A-EE2E-F9F6-31934A756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Disassembly</a:t>
            </a:r>
          </a:p>
        </p:txBody>
      </p:sp>
    </p:spTree>
    <p:extLst>
      <p:ext uri="{BB962C8B-B14F-4D97-AF65-F5344CB8AC3E}">
        <p14:creationId xmlns:p14="http://schemas.microsoft.com/office/powerpoint/2010/main" val="57462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074957-2F7A-CC9A-6516-27415CB5E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 used by IDA Pro and other commercial disassemblers</a:t>
            </a:r>
          </a:p>
          <a:p>
            <a:pPr lvl="1"/>
            <a:r>
              <a:rPr lang="en-US" dirty="0"/>
              <a:t>Examines each instruction and builds a list of locations that need to be disassembled</a:t>
            </a:r>
            <a:br>
              <a:rPr lang="en-US" dirty="0"/>
            </a:br>
            <a:endParaRPr lang="en-US" dirty="0"/>
          </a:p>
          <a:p>
            <a:r>
              <a:rPr lang="en-US" dirty="0"/>
              <a:t>Disassemble instructions linearly until a branching instruction is found (e.g. a jump or call)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Continue disassembling the next instructions after the branch</a:t>
            </a:r>
          </a:p>
          <a:p>
            <a:pPr lvl="1"/>
            <a:r>
              <a:rPr lang="en-US" dirty="0"/>
              <a:t>But also add the branching destination to a list of locations to disassemble later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08686FC-6AFA-7A2F-04C8-4C2AC6ED7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Flow-Oriented Disassembly</a:t>
            </a:r>
          </a:p>
        </p:txBody>
      </p:sp>
    </p:spTree>
    <p:extLst>
      <p:ext uri="{BB962C8B-B14F-4D97-AF65-F5344CB8AC3E}">
        <p14:creationId xmlns:p14="http://schemas.microsoft.com/office/powerpoint/2010/main" val="97191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F965EF-1AD9-F880-0B1F-B31B32CCC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 two conditional jumps back-to-back</a:t>
            </a:r>
          </a:p>
          <a:p>
            <a:pPr lvl="1"/>
            <a:r>
              <a:rPr lang="en-US" dirty="0"/>
              <a:t>Which have opposite conditions and which jump to the same location</a:t>
            </a:r>
          </a:p>
          <a:p>
            <a:pPr lvl="1"/>
            <a:r>
              <a:rPr lang="en-US" dirty="0"/>
              <a:t>The jump will always be taken! </a:t>
            </a:r>
            <a:br>
              <a:rPr lang="en-US" dirty="0"/>
            </a:br>
            <a:endParaRPr lang="en-US" sz="2000" dirty="0"/>
          </a:p>
          <a:p>
            <a:r>
              <a:rPr lang="en-US" dirty="0"/>
              <a:t>The disassembler doesn’t know this, and will continue disassembling after the second jump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457DEE-F9B9-9BDB-E5CD-64198AFD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 With the Same Target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B88963-C090-5F3C-CA53-C6A2EF7EF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575" y="4343400"/>
            <a:ext cx="9635425" cy="19048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554360-18A4-5602-96DD-B56510F57443}"/>
              </a:ext>
            </a:extLst>
          </p:cNvPr>
          <p:cNvSpPr txBox="1"/>
          <p:nvPr/>
        </p:nvSpPr>
        <p:spPr>
          <a:xfrm>
            <a:off x="381000" y="6412468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Source</a:t>
            </a:r>
            <a:r>
              <a:rPr lang="en-US" dirty="0"/>
              <a:t>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1521365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C5BF963-F163-BAF8-5F7E-291020D8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 With the Same Target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443BFA-60FA-9331-6B4A-A1D048C69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833" y="1651001"/>
            <a:ext cx="9316333" cy="391159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A39CF35-EAC5-0775-DD80-C06B719E56C7}"/>
              </a:ext>
            </a:extLst>
          </p:cNvPr>
          <p:cNvSpPr txBox="1"/>
          <p:nvPr/>
        </p:nvSpPr>
        <p:spPr>
          <a:xfrm>
            <a:off x="381000" y="6395520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Source</a:t>
            </a:r>
            <a:r>
              <a:rPr lang="en-US" dirty="0"/>
              <a:t>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1882843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3D8FBE-2D59-E433-3F88-56CD2D46B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 With the Same Target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583953-B601-07DB-2663-563FB7A59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752600"/>
            <a:ext cx="10927932" cy="3429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B209A6-F539-1FBD-CCA2-1BD3BF74A0BD}"/>
              </a:ext>
            </a:extLst>
          </p:cNvPr>
          <p:cNvSpPr txBox="1"/>
          <p:nvPr/>
        </p:nvSpPr>
        <p:spPr>
          <a:xfrm>
            <a:off x="381000" y="6395520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Source</a:t>
            </a:r>
            <a:r>
              <a:rPr lang="en-US" dirty="0"/>
              <a:t>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3238637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1BCA58-DBC9-4C7B-1497-2A1427CC4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conditional jump where the jump isn’t actually conditional</a:t>
            </a:r>
            <a:br>
              <a:rPr lang="en-US" dirty="0"/>
            </a:br>
            <a:endParaRPr lang="en-US" dirty="0"/>
          </a:p>
          <a:p>
            <a:r>
              <a:rPr lang="en-US" dirty="0"/>
              <a:t>Again, the disassembler processes the negative branch first</a:t>
            </a:r>
          </a:p>
          <a:p>
            <a:pPr lvl="1"/>
            <a:r>
              <a:rPr lang="en-US" dirty="0"/>
              <a:t>Ambiguity about the E9 byte below (should really be data, not code)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917300-6CAF-72BA-5289-25C5B4D2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Jump Instructions with a Constant Condition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4A86F2-79D5-E64C-0626-CAB7EC094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9" y="4114801"/>
            <a:ext cx="10341429" cy="190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507EC9-7B3C-AA57-196E-F1F70908A62C}"/>
              </a:ext>
            </a:extLst>
          </p:cNvPr>
          <p:cNvSpPr txBox="1"/>
          <p:nvPr/>
        </p:nvSpPr>
        <p:spPr>
          <a:xfrm>
            <a:off x="381000" y="6412468"/>
            <a:ext cx="273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Source</a:t>
            </a:r>
            <a:r>
              <a:rPr lang="en-US" dirty="0"/>
              <a:t>: PMA Chapter 15</a:t>
            </a:r>
          </a:p>
        </p:txBody>
      </p:sp>
    </p:spTree>
    <p:extLst>
      <p:ext uri="{BB962C8B-B14F-4D97-AF65-F5344CB8AC3E}">
        <p14:creationId xmlns:p14="http://schemas.microsoft.com/office/powerpoint/2010/main" val="419595936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51717</TotalTime>
  <Words>633</Words>
  <Application>Microsoft Office PowerPoint</Application>
  <PresentationFormat>Widescreen</PresentationFormat>
  <Paragraphs>95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Garamond</vt:lpstr>
      <vt:lpstr>Times New Roman</vt:lpstr>
      <vt:lpstr>Wingdings</vt:lpstr>
      <vt:lpstr>Blank Presentation</vt:lpstr>
      <vt:lpstr>CMSC 449 Malware Analysis</vt:lpstr>
      <vt:lpstr>Anti-Analysis Review</vt:lpstr>
      <vt:lpstr>Anti-Disassembly</vt:lpstr>
      <vt:lpstr>Linear Disassembly</vt:lpstr>
      <vt:lpstr>Flow-Oriented Disassembly</vt:lpstr>
      <vt:lpstr>Jump Instructions With the Same Target</vt:lpstr>
      <vt:lpstr>Jump Instructions With the Same Target</vt:lpstr>
      <vt:lpstr>Jump Instructions With the Same Target</vt:lpstr>
      <vt:lpstr>Jump Instructions with a Constant Condition</vt:lpstr>
      <vt:lpstr>Jump Instructions with a Constant Condition</vt:lpstr>
      <vt:lpstr>Jump Instructions with a Constant Condition</vt:lpstr>
      <vt:lpstr>Impossible Disassembly</vt:lpstr>
      <vt:lpstr>More Complex “Impossible Disassembly”</vt:lpstr>
      <vt:lpstr>More Complex “Impossible Disassembly”</vt:lpstr>
      <vt:lpstr>Obscuring Flow Control</vt:lpstr>
      <vt:lpstr>CALL in Assembly Language - Review</vt:lpstr>
      <vt:lpstr>RET in Assembly Language - Review</vt:lpstr>
      <vt:lpstr>Abusing the RET Instruction</vt:lpstr>
      <vt:lpstr>Abusing the RET Instruction</vt:lpstr>
      <vt:lpstr>Anti-Disassembly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Charles Nicholas</cp:lastModifiedBy>
  <cp:revision>973</cp:revision>
  <cp:lastPrinted>2022-11-07T20:43:22Z</cp:lastPrinted>
  <dcterms:created xsi:type="dcterms:W3CDTF">2013-08-18T19:22:46Z</dcterms:created>
  <dcterms:modified xsi:type="dcterms:W3CDTF">2025-04-16T15:30:11Z</dcterms:modified>
</cp:coreProperties>
</file>